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2" r:id="rId5"/>
  </p:sldMasterIdLst>
  <p:notesMasterIdLst>
    <p:notesMasterId r:id="rId15"/>
  </p:notesMasterIdLst>
  <p:sldIdLst>
    <p:sldId id="2147472354" r:id="rId6"/>
    <p:sldId id="2147472355" r:id="rId7"/>
    <p:sldId id="2147472357" r:id="rId8"/>
    <p:sldId id="2147472356" r:id="rId9"/>
    <p:sldId id="2147472359" r:id="rId10"/>
    <p:sldId id="2147472362" r:id="rId11"/>
    <p:sldId id="2147472361" r:id="rId12"/>
    <p:sldId id="2147472360" r:id="rId13"/>
    <p:sldId id="2147472358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7013FF02-2F77-41D5-8DF7-45FEE35FADB9}">
          <p14:sldIdLst>
            <p14:sldId id="2147472354"/>
            <p14:sldId id="2147472355"/>
            <p14:sldId id="2147472357"/>
            <p14:sldId id="2147472356"/>
            <p14:sldId id="2147472359"/>
            <p14:sldId id="2147472362"/>
            <p14:sldId id="2147472361"/>
            <p14:sldId id="2147472360"/>
            <p14:sldId id="2147472358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B1E5F17-441A-A89A-66C1-759646233129}" name="Melot de Beauregard, Sebastian - Xylem" initials="MX" userId="S::sebastian.melot.de.beauregard@xylem.com::224559b7-68d4-4097-af57-e34bdb206e7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93B7"/>
    <a:srgbClr val="008BB3"/>
    <a:srgbClr val="9AD1E0"/>
    <a:srgbClr val="E5A31F"/>
    <a:srgbClr val="008DB6"/>
    <a:srgbClr val="008CB4"/>
    <a:srgbClr val="3FA7C5"/>
    <a:srgbClr val="1793B8"/>
    <a:srgbClr val="43A8C6"/>
    <a:srgbClr val="2F35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unkle Formatvorlage 2 - Akzent 3/Akz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84507" autoAdjust="0"/>
  </p:normalViewPr>
  <p:slideViewPr>
    <p:cSldViewPr snapToGrid="0">
      <p:cViewPr varScale="1">
        <p:scale>
          <a:sx n="95" d="100"/>
          <a:sy n="95" d="100"/>
        </p:scale>
        <p:origin x="-228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E12870-3223-42AB-9B43-EE89B4BF10C3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20A6A-8B8C-43B5-97C1-5E38D298C21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341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720A6A-8B8C-43B5-97C1-5E38D298C2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300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2348DA16-6272-4820-A4AB-9CA1FED864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4E469BDC-7FBD-4692-A9BC-C468D17849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0E9B057F-5EBA-4D0A-B55E-34237A091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3657791B-1AB1-4FFF-BEEB-4FC0AE976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E87694F3-5FA5-4803-A96A-72DBF3B9A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7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A0861B9B-D409-402E-B43A-83B2A1B27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BF7E2A92-E3BB-41F7-94CE-8A95028F9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D0B8D091-4519-4FF1-8822-2539CADBC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C4A071C0-50D6-48C7-9C4A-30CB2167A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7C2CAE3C-A7F2-434E-A0ED-487A52CB7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9158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A13692BA-A3B3-4CD9-96E2-E21D710D8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996AF89E-ED90-4544-A36C-63B859C9F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4FE054B6-4D5D-442D-B077-2519DF761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57B7C168-9523-4BD1-9A00-537E64914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D0F04A98-E44F-45AF-B24B-933F2C181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2422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CE2355FC-03C3-4B80-AD8C-18F35FB23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7845BA8F-4CF0-4B2A-9755-E17D05FD7C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="" xmlns:a16="http://schemas.microsoft.com/office/drawing/2014/main" id="{AD7B0D12-9B86-4431-9D19-8757631245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5487174B-F5F4-42F9-95A5-70D287556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1BAE0E58-8624-4A38-A631-2A06765E6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59B5E80B-3CB6-4F69-9465-B18583D3A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8031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64E5E71B-50BE-40B2-B1BA-AB84B883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40ED0014-0953-4FFD-9D6C-E6B7EADCD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="" xmlns:a16="http://schemas.microsoft.com/office/drawing/2014/main" id="{900075BA-2D55-4ECE-8A1F-B26C40A07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="" xmlns:a16="http://schemas.microsoft.com/office/drawing/2014/main" id="{89C800E2-E438-4E2E-A18B-86163ED557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="" xmlns:a16="http://schemas.microsoft.com/office/drawing/2014/main" id="{4D1051DC-9EE3-4868-99DE-4AAB078051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="" xmlns:a16="http://schemas.microsoft.com/office/drawing/2014/main" id="{7E22A04C-A7CA-466E-8475-24DFD5F50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="" xmlns:a16="http://schemas.microsoft.com/office/drawing/2014/main" id="{69AE032C-2713-4DB0-A524-8F863E3A6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="" xmlns:a16="http://schemas.microsoft.com/office/drawing/2014/main" id="{B46B4322-CB4F-468C-8EEA-4711012DE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6895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AAB19F1D-9EDC-4159-B6B0-5502EB0E5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="" xmlns:a16="http://schemas.microsoft.com/office/drawing/2014/main" id="{52FB9DFC-074D-4071-BF69-F6D72B0F8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="" xmlns:a16="http://schemas.microsoft.com/office/drawing/2014/main" id="{637AA26E-D00E-4BDB-A485-650209BA0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2E95C0A8-B0FA-4732-ABFF-FD6818BF4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0690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3636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="" xmlns:a16="http://schemas.microsoft.com/office/drawing/2014/main" id="{03A49DB0-F954-4089-AC90-829D4FE3A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="" xmlns:a16="http://schemas.microsoft.com/office/drawing/2014/main" id="{9DC8141C-3251-4B99-A906-20EA0649B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="" xmlns:a16="http://schemas.microsoft.com/office/drawing/2014/main" id="{72B96D2B-A2BF-4DF4-93C6-EAB01435B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2640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F96111E-2BF3-4B6C-8170-66491BA68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F71547E9-97D2-4801-8B6F-D31FC0665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="" xmlns:a16="http://schemas.microsoft.com/office/drawing/2014/main" id="{22A0BFE4-7C72-41F4-A66E-C0F7D7DFAB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E9092BDC-290E-4F10-A023-776D968E7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120792DF-6ACD-4E3E-814D-5615194CE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2A7FF52A-E74F-4E30-AB11-296D06418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5325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9325F0B4-526F-4E71-9AE7-AF49DC038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="" xmlns:a16="http://schemas.microsoft.com/office/drawing/2014/main" id="{31867FE1-BA33-4CF2-8639-ACE290A6E0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="" xmlns:a16="http://schemas.microsoft.com/office/drawing/2014/main" id="{5C31FF28-ABAE-4BF7-A166-3FF385D63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71170130-F32E-4B7E-AD36-C613ED1DF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DD79FE77-E2EF-4306-B7B6-C841FBF86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87CF763D-4191-4907-BB19-79DFABAFE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0800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B628CEF1-1634-470D-9F7D-753A07348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="" xmlns:a16="http://schemas.microsoft.com/office/drawing/2014/main" id="{5FACC983-3386-46C3-A24F-0EBE218043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340A2C81-BEBA-41B7-B95A-FECBC66B4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C9AC6517-BCE8-4A83-B377-C4F1A6C14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0ED1E4BE-4CD1-496A-B452-155487C40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7966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="" xmlns:a16="http://schemas.microsoft.com/office/drawing/2014/main" id="{1AADFD6E-E885-4E85-A9A1-07751B83F0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="" xmlns:a16="http://schemas.microsoft.com/office/drawing/2014/main" id="{29DB45A1-3D4F-47FB-9667-33AEB0F05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5461DE48-A105-414A-BA93-5241B1AC9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D0A339D0-EE21-432C-B16B-61DEA0585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FCBDD535-F604-4BA0-BDC8-B67084E50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5734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93" y="442912"/>
            <a:ext cx="1583690" cy="768350"/>
          </a:xfrm>
          <a:prstGeom prst="rect">
            <a:avLst/>
          </a:prstGeom>
        </p:spPr>
      </p:pic>
      <p:sp>
        <p:nvSpPr>
          <p:cNvPr id="12" name="Textfeld 11"/>
          <p:cNvSpPr txBox="1"/>
          <p:nvPr userDrawn="1"/>
        </p:nvSpPr>
        <p:spPr>
          <a:xfrm>
            <a:off x="595993" y="6106299"/>
            <a:ext cx="2881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3E2A22D-C5E0-4B26-B9C7-DF147E9168C0}" type="datetimeFigureOut">
              <a:rPr lang="en-GB" sz="1200" smtClean="0">
                <a:solidFill>
                  <a:srgbClr val="1593B7"/>
                </a:solidFill>
              </a:rPr>
              <a:pPr/>
              <a:t>28/09/2023</a:t>
            </a:fld>
            <a:r>
              <a:rPr lang="en-GB" sz="1200" dirty="0" smtClean="0">
                <a:solidFill>
                  <a:srgbClr val="1593B7"/>
                </a:solidFill>
              </a:rPr>
              <a:t>  Thomas Wiedebusch</a:t>
            </a:r>
            <a:endParaRPr lang="en-GB" sz="1200" dirty="0">
              <a:solidFill>
                <a:srgbClr val="1593B7"/>
              </a:solidFill>
            </a:endParaRPr>
          </a:p>
        </p:txBody>
      </p:sp>
      <p:sp>
        <p:nvSpPr>
          <p:cNvPr id="14" name="Textfeld 13"/>
          <p:cNvSpPr txBox="1"/>
          <p:nvPr userDrawn="1"/>
        </p:nvSpPr>
        <p:spPr>
          <a:xfrm>
            <a:off x="4634590" y="6106299"/>
            <a:ext cx="2881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kern="1200" dirty="0" smtClean="0">
                <a:solidFill>
                  <a:srgbClr val="1593B7"/>
                </a:solidFill>
                <a:latin typeface="+mn-lt"/>
                <a:ea typeface="+mn-ea"/>
                <a:cs typeface="+mn-cs"/>
              </a:rPr>
              <a:t>Copyright © 2023 by SENSUS GmbH </a:t>
            </a:r>
          </a:p>
          <a:p>
            <a:pPr algn="ctr"/>
            <a:r>
              <a:rPr lang="en-GB" sz="1200" kern="1200" dirty="0" smtClean="0">
                <a:solidFill>
                  <a:srgbClr val="1593B7"/>
                </a:solidFill>
                <a:latin typeface="+mn-lt"/>
                <a:ea typeface="+mn-ea"/>
                <a:cs typeface="+mn-cs"/>
              </a:rPr>
              <a:t>CONFIDENTIAL</a:t>
            </a:r>
          </a:p>
        </p:txBody>
      </p:sp>
      <p:sp>
        <p:nvSpPr>
          <p:cNvPr id="15" name="Textfeld 14"/>
          <p:cNvSpPr txBox="1"/>
          <p:nvPr userDrawn="1"/>
        </p:nvSpPr>
        <p:spPr>
          <a:xfrm>
            <a:off x="10141401" y="6106299"/>
            <a:ext cx="14409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baseline="0" dirty="0" smtClean="0">
                <a:solidFill>
                  <a:srgbClr val="1593B7"/>
                </a:solidFill>
                <a:latin typeface="+mj-lt"/>
                <a:ea typeface="+mn-ea"/>
                <a:cs typeface="+mn-cs"/>
              </a:rPr>
              <a:t>Page: </a:t>
            </a:r>
            <a:fld id="{B000DF8B-B33B-4EF1-9DA8-3E593816114F}" type="slidenum">
              <a:rPr lang="en-GB" sz="1200" kern="1200" baseline="0" smtClean="0">
                <a:solidFill>
                  <a:srgbClr val="1593B7"/>
                </a:solidFill>
                <a:latin typeface="+mj-lt"/>
                <a:ea typeface="+mn-ea"/>
                <a:cs typeface="+mn-cs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GB" sz="1200" kern="1200" baseline="0" dirty="0" smtClean="0">
              <a:solidFill>
                <a:srgbClr val="1593B7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6" name="Titel 1"/>
          <p:cNvSpPr>
            <a:spLocks noGrp="1"/>
          </p:cNvSpPr>
          <p:nvPr>
            <p:ph type="ctrTitle"/>
          </p:nvPr>
        </p:nvSpPr>
        <p:spPr>
          <a:xfrm>
            <a:off x="2833007" y="2914650"/>
            <a:ext cx="6819899" cy="7919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de-DE" dirty="0" smtClean="0"/>
              <a:t>Titelmasterformat durch Klicken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942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43E2A22D-C5E0-4B26-B9C7-DF147E9168C0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00DF8B-B33B-4EF1-9DA8-3E59381611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69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" y="1347108"/>
            <a:ext cx="10972800" cy="477905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GB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2669722" y="388938"/>
            <a:ext cx="6213022" cy="525462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de-DE" dirty="0" smtClean="0"/>
              <a:t>Titelmasterformat durch Klicken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3293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18516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GB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GB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2669722" y="388938"/>
            <a:ext cx="6213022" cy="525462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de-DE" dirty="0" smtClean="0"/>
              <a:t>Titelmasterformat durch Klicken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0659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GB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2669722" y="388938"/>
            <a:ext cx="6213022" cy="525462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de-DE" dirty="0" smtClean="0"/>
              <a:t>Titelmasterformat durch Klicken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1243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7263" y="1534886"/>
            <a:ext cx="6815137" cy="459127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GB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0" y="1510393"/>
            <a:ext cx="4011613" cy="46157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2669722" y="388938"/>
            <a:ext cx="6213022" cy="525462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de-DE" dirty="0" smtClean="0"/>
              <a:t>Titelmasterformat durch Klicken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8524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43E2A22D-C5E0-4B26-B9C7-DF147E9168C0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00DF8B-B33B-4EF1-9DA8-3E59381611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081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43E2A22D-C5E0-4B26-B9C7-DF147E9168C0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00DF8B-B33B-4EF1-9DA8-3E59381611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6864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43E2A22D-C5E0-4B26-B9C7-DF147E9168C0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00DF8B-B33B-4EF1-9DA8-3E59381611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128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="" xmlns:a16="http://schemas.microsoft.com/office/drawing/2014/main" id="{BFBE5A8A-4DE8-48A5-B8CF-02D287AF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5AADA6B3-CD0D-4576-A53F-E4626FB07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E88BCED7-9C6D-4A72-9924-9C3AB819C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6CDCB-6005-4AEE-B25D-1336D0F36D4F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D8AFD481-6B7E-476F-86E0-B8309E806F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5081245D-BA19-406A-A439-71A423268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A8CA9-1E68-4DE2-BB51-F6307C19D42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001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 userDrawn="1"/>
        </p:nvSpPr>
        <p:spPr>
          <a:xfrm>
            <a:off x="8956221" y="424089"/>
            <a:ext cx="2683328" cy="40299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kern="1200" baseline="0">
                <a:solidFill>
                  <a:srgbClr val="1593B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/>
              <a:t>Cordonel Parametrization</a:t>
            </a:r>
            <a:endParaRPr lang="en-GB" dirty="0" smtClean="0"/>
          </a:p>
        </p:txBody>
      </p:sp>
      <p:pic>
        <p:nvPicPr>
          <p:cNvPr id="11" name="Grafik 10"/>
          <p:cNvPicPr/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93" y="442912"/>
            <a:ext cx="1583690" cy="768350"/>
          </a:xfrm>
          <a:prstGeom prst="rect">
            <a:avLst/>
          </a:prstGeom>
        </p:spPr>
      </p:pic>
      <p:sp>
        <p:nvSpPr>
          <p:cNvPr id="13" name="Textfeld 12"/>
          <p:cNvSpPr txBox="1"/>
          <p:nvPr userDrawn="1"/>
        </p:nvSpPr>
        <p:spPr>
          <a:xfrm>
            <a:off x="595993" y="6106299"/>
            <a:ext cx="2881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3E2A22D-C5E0-4B26-B9C7-DF147E9168C0}" type="datetimeFigureOut">
              <a:rPr lang="en-GB" sz="1200" smtClean="0">
                <a:solidFill>
                  <a:srgbClr val="1593B7"/>
                </a:solidFill>
              </a:rPr>
              <a:pPr/>
              <a:t>28/09/2023</a:t>
            </a:fld>
            <a:r>
              <a:rPr lang="en-GB" sz="1200" dirty="0" smtClean="0">
                <a:solidFill>
                  <a:srgbClr val="1593B7"/>
                </a:solidFill>
              </a:rPr>
              <a:t>  Thomas Wiedebusch</a:t>
            </a:r>
            <a:endParaRPr lang="en-GB" sz="1200" dirty="0">
              <a:solidFill>
                <a:srgbClr val="1593B7"/>
              </a:solidFill>
            </a:endParaRPr>
          </a:p>
        </p:txBody>
      </p:sp>
      <p:sp>
        <p:nvSpPr>
          <p:cNvPr id="14" name="Textfeld 13"/>
          <p:cNvSpPr txBox="1"/>
          <p:nvPr userDrawn="1"/>
        </p:nvSpPr>
        <p:spPr>
          <a:xfrm>
            <a:off x="4634590" y="6106299"/>
            <a:ext cx="2881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kern="1200" dirty="0" smtClean="0">
                <a:solidFill>
                  <a:srgbClr val="1593B7"/>
                </a:solidFill>
                <a:latin typeface="+mn-lt"/>
                <a:ea typeface="+mn-ea"/>
                <a:cs typeface="+mn-cs"/>
              </a:rPr>
              <a:t>Copyright © 2023 by SENSUS GmbH </a:t>
            </a:r>
          </a:p>
          <a:p>
            <a:pPr algn="ctr"/>
            <a:r>
              <a:rPr lang="en-GB" sz="1200" kern="1200" dirty="0" smtClean="0">
                <a:solidFill>
                  <a:srgbClr val="1593B7"/>
                </a:solidFill>
                <a:latin typeface="+mn-lt"/>
                <a:ea typeface="+mn-ea"/>
                <a:cs typeface="+mn-cs"/>
              </a:rPr>
              <a:t>CONFIDENTIAL</a:t>
            </a:r>
          </a:p>
        </p:txBody>
      </p:sp>
      <p:sp>
        <p:nvSpPr>
          <p:cNvPr id="15" name="Textfeld 14"/>
          <p:cNvSpPr txBox="1"/>
          <p:nvPr userDrawn="1"/>
        </p:nvSpPr>
        <p:spPr>
          <a:xfrm>
            <a:off x="10141401" y="6106299"/>
            <a:ext cx="14409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baseline="0" dirty="0" smtClean="0">
                <a:solidFill>
                  <a:srgbClr val="1593B7"/>
                </a:solidFill>
                <a:latin typeface="+mj-lt"/>
                <a:ea typeface="+mn-ea"/>
                <a:cs typeface="+mn-cs"/>
              </a:rPr>
              <a:t>Page: </a:t>
            </a:r>
            <a:fld id="{B000DF8B-B33B-4EF1-9DA8-3E593816114F}" type="slidenum">
              <a:rPr lang="en-GB" sz="1200" kern="1200" baseline="0" smtClean="0">
                <a:solidFill>
                  <a:srgbClr val="1593B7"/>
                </a:solidFill>
                <a:latin typeface="+mj-lt"/>
                <a:ea typeface="+mn-ea"/>
                <a:cs typeface="+mn-cs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GB" sz="1200" kern="1200" baseline="0" dirty="0" smtClean="0">
              <a:solidFill>
                <a:srgbClr val="1593B7"/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1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70" r:id="rId6"/>
    <p:sldLayoutId id="2147483671" r:id="rId7"/>
    <p:sldLayoutId id="2147483672" r:id="rId8"/>
    <p:sldLayoutId id="2147483673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E7A5CE1-FE99-4343-99EB-8375061FC48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7618936" y="459993"/>
            <a:ext cx="4115872" cy="390525"/>
          </a:xfrm>
        </p:spPr>
        <p:txBody>
          <a:bodyPr>
            <a:normAutofit lnSpcReduction="10000"/>
          </a:bodyPr>
          <a:lstStyle/>
          <a:p>
            <a:r>
              <a:rPr lang="en-US" sz="1100" i="0" strike="noStrike" cap="all" baseline="0" dirty="0">
                <a:solidFill>
                  <a:schemeClr val="bg1"/>
                </a:solidFill>
                <a:effectLst/>
                <a:ea typeface="Arial"/>
                <a:cs typeface="Arial"/>
              </a:rPr>
              <a:t> </a:t>
            </a:r>
            <a:r>
              <a:rPr lang="en-US" sz="1100" b="1" i="0" strike="noStrike" cap="all" baseline="0" dirty="0">
                <a:solidFill>
                  <a:schemeClr val="bg1"/>
                </a:solidFill>
                <a:effectLst/>
                <a:ea typeface="Arial"/>
                <a:cs typeface="Arial"/>
              </a:rPr>
              <a:t/>
            </a:r>
            <a:br>
              <a:rPr lang="en-US" sz="1100" b="1" i="0" strike="noStrike" cap="all" baseline="0" dirty="0">
                <a:solidFill>
                  <a:schemeClr val="bg1"/>
                </a:solidFill>
                <a:effectLst/>
                <a:ea typeface="Arial"/>
                <a:cs typeface="Arial"/>
              </a:rPr>
            </a:br>
            <a:r>
              <a:rPr lang="en-US" sz="1100" i="0" strike="noStrike" cap="all" baseline="0" dirty="0">
                <a:solidFill>
                  <a:schemeClr val="bg1"/>
                </a:solidFill>
                <a:effectLst/>
                <a:ea typeface="Arial"/>
                <a:cs typeface="Arial"/>
              </a:rPr>
              <a:t>Topic: </a:t>
            </a:r>
            <a:r>
              <a:rPr lang="en-US" sz="1100" b="1" i="0" strike="noStrike" cap="all" baseline="0" dirty="0">
                <a:solidFill>
                  <a:schemeClr val="bg1"/>
                </a:solidFill>
                <a:effectLst/>
                <a:ea typeface="Arial"/>
                <a:cs typeface="Arial"/>
              </a:rPr>
              <a:t>High-visibility clothing</a:t>
            </a:r>
          </a:p>
          <a:p>
            <a:endParaRPr lang="de-DE" sz="2000" i="0" strike="noStrike" cap="all" spc="0" baseline="0" dirty="0">
              <a:solidFill>
                <a:schemeClr val="bg1"/>
              </a:solidFill>
              <a:effectLst/>
              <a:ea typeface="Arial"/>
              <a:cs typeface="Arial"/>
            </a:endParaRPr>
          </a:p>
        </p:txBody>
      </p:sp>
      <p:sp>
        <p:nvSpPr>
          <p:cNvPr id="10" name="Titel 9">
            <a:extLst>
              <a:ext uri="{FF2B5EF4-FFF2-40B4-BE49-F238E27FC236}">
                <a16:creationId xmlns="" xmlns:a16="http://schemas.microsoft.com/office/drawing/2014/main" id="{55793FB1-5417-4FC2-BC54-C934F220C1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3535" y="2646869"/>
            <a:ext cx="8424862" cy="1503362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 smtClean="0">
                <a:solidFill>
                  <a:srgbClr val="1593B7"/>
                </a:solidFill>
              </a:rPr>
              <a:t>Cordonel Parametrization</a:t>
            </a:r>
            <a:r>
              <a:rPr lang="en-GB" b="1" dirty="0" smtClean="0">
                <a:solidFill>
                  <a:srgbClr val="1593B7"/>
                </a:solidFill>
              </a:rPr>
              <a:t/>
            </a:r>
            <a:br>
              <a:rPr lang="en-GB" b="1" dirty="0" smtClean="0">
                <a:solidFill>
                  <a:srgbClr val="1593B7"/>
                </a:solidFill>
              </a:rPr>
            </a:br>
            <a:r>
              <a:rPr lang="en-GB" sz="2000" dirty="0" smtClean="0">
                <a:solidFill>
                  <a:srgbClr val="1593B7"/>
                </a:solidFill>
              </a:rPr>
              <a:t>Risks and Uncertainties</a:t>
            </a:r>
            <a:endParaRPr lang="en-GB" sz="2000" dirty="0">
              <a:solidFill>
                <a:srgbClr val="1593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3955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Welcome</a:t>
            </a:r>
          </a:p>
          <a:p>
            <a:r>
              <a:rPr lang="de-DE" dirty="0" err="1" smtClean="0"/>
              <a:t>Reason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meeting</a:t>
            </a:r>
            <a:endParaRPr lang="de-DE" dirty="0" smtClean="0"/>
          </a:p>
          <a:p>
            <a:r>
              <a:rPr lang="de-DE" dirty="0" err="1" smtClean="0"/>
              <a:t>History</a:t>
            </a:r>
            <a:endParaRPr lang="de-DE" dirty="0" smtClean="0"/>
          </a:p>
          <a:p>
            <a:r>
              <a:rPr lang="de-DE" dirty="0" smtClean="0"/>
              <a:t>Description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problem</a:t>
            </a:r>
            <a:endParaRPr lang="de-DE" dirty="0" smtClean="0"/>
          </a:p>
          <a:p>
            <a:r>
              <a:rPr lang="de-DE" dirty="0" smtClean="0"/>
              <a:t>Search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solutions</a:t>
            </a:r>
            <a:endParaRPr lang="de-DE" dirty="0" smtClean="0"/>
          </a:p>
          <a:p>
            <a:r>
              <a:rPr lang="de-DE" dirty="0" err="1" smtClean="0"/>
              <a:t>Responsibilities</a:t>
            </a:r>
            <a:endParaRPr lang="en-GB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129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Identified risks for reliable parametrization of Cordonel</a:t>
            </a:r>
          </a:p>
          <a:p>
            <a:r>
              <a:rPr lang="en-GB" dirty="0" smtClean="0"/>
              <a:t>Information to managers of this uncertainty</a:t>
            </a:r>
          </a:p>
          <a:p>
            <a:r>
              <a:rPr lang="en-GB" dirty="0" smtClean="0"/>
              <a:t>Description of the actual work flow</a:t>
            </a:r>
          </a:p>
          <a:p>
            <a:r>
              <a:rPr lang="en-GB" dirty="0" smtClean="0"/>
              <a:t>Request for support by mangers for organisation</a:t>
            </a:r>
            <a:endParaRPr lang="en-GB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Reason for Meeting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247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half" idx="2"/>
          </p:nvPr>
        </p:nvSpPr>
        <p:spPr>
          <a:xfrm>
            <a:off x="609600" y="1343278"/>
            <a:ext cx="4909168" cy="4782885"/>
          </a:xfrm>
        </p:spPr>
        <p:txBody>
          <a:bodyPr/>
          <a:lstStyle/>
          <a:p>
            <a:r>
              <a:rPr lang="en-GB" sz="2000" dirty="0" smtClean="0"/>
              <a:t>Request for an INTERFACE between Software and Firmware (configuration.json)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800" dirty="0" smtClean="0"/>
              <a:t>Date 04/06/2018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800" dirty="0" smtClean="0"/>
              <a:t>Minimal Requirements: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GB" sz="1600" dirty="0" smtClean="0"/>
              <a:t>Versioning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GB" sz="1600" dirty="0" smtClean="0"/>
              <a:t>Min/Default/Max Values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GB" sz="1600" dirty="0" smtClean="0"/>
              <a:t>Data Type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GB" sz="1600" dirty="0" smtClean="0"/>
              <a:t>Description of Usage</a:t>
            </a:r>
            <a:endParaRPr lang="en-GB" sz="16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History</a:t>
            </a:r>
            <a:endParaRPr lang="en-GB" dirty="0"/>
          </a:p>
        </p:txBody>
      </p:sp>
      <p:pic>
        <p:nvPicPr>
          <p:cNvPr id="7" name="Inhaltsplatzhalter 6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69618" y="979136"/>
            <a:ext cx="5945348" cy="514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83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sz="2000" dirty="0" smtClean="0"/>
              <a:t>Complex Workflow: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/>
              <a:t>SAP Operator creates </a:t>
            </a:r>
            <a:r>
              <a:rPr lang="en-GB" sz="1800" dirty="0"/>
              <a:t>c</a:t>
            </a:r>
            <a:r>
              <a:rPr lang="en-GB" sz="1800" dirty="0" smtClean="0"/>
              <a:t>ustomer required settings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/>
              <a:t>Firmware engineer creates INTERFACE, additional documents and answers questions via </a:t>
            </a:r>
            <a:r>
              <a:rPr lang="en-GB" sz="1800" dirty="0" err="1" smtClean="0"/>
              <a:t>eMail</a:t>
            </a:r>
            <a:r>
              <a:rPr lang="en-GB" sz="18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/>
              <a:t>Parameter Operator has to inspect and combine all information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/>
              <a:t>Software engineer </a:t>
            </a:r>
            <a:r>
              <a:rPr lang="en-GB" sz="1800" dirty="0"/>
              <a:t>has to inspect and combine all </a:t>
            </a:r>
            <a:r>
              <a:rPr lang="en-GB" sz="1800" dirty="0" smtClean="0"/>
              <a:t>information and reprogram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Description of Problem – Actual Workflow</a:t>
            </a:r>
            <a:endParaRPr lang="en-GB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464" y="739398"/>
            <a:ext cx="4073073" cy="5386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760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half" idx="2"/>
          </p:nvPr>
        </p:nvSpPr>
        <p:spPr>
          <a:xfrm>
            <a:off x="599552" y="1369716"/>
            <a:ext cx="4011613" cy="4689440"/>
          </a:xfrm>
        </p:spPr>
        <p:txBody>
          <a:bodyPr/>
          <a:lstStyle/>
          <a:p>
            <a:r>
              <a:rPr lang="en-GB" sz="2000" dirty="0" smtClean="0"/>
              <a:t>Lack of information: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/>
              <a:t>Interface unclear defined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 smtClean="0"/>
              <a:t>Description field does not always inform about possible parameter range and resolution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/>
              <a:t>Missing additional information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 smtClean="0"/>
              <a:t>Special sequences – </a:t>
            </a:r>
            <a:r>
              <a:rPr lang="en-GB" sz="1600" dirty="0" smtClean="0"/>
              <a:t>working instruction recipe book – each App</a:t>
            </a:r>
            <a:endParaRPr lang="en-GB" sz="16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 smtClean="0"/>
              <a:t>Latest documentation of processes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/>
              <a:t>Workflow suspicious due to manual interaction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/>
              <a:t>Software needs to know every single register (setting) to handle it adequate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/>
              <a:t>Software has to be changed for every new Firmware release</a:t>
            </a:r>
            <a:endParaRPr lang="en-GB" sz="18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Description of Problem</a:t>
            </a:r>
            <a:endParaRPr lang="en-GB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767263" y="1374112"/>
            <a:ext cx="6815137" cy="4725237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8583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half" idx="2"/>
          </p:nvPr>
        </p:nvSpPr>
        <p:spPr>
          <a:xfrm>
            <a:off x="609600" y="1510393"/>
            <a:ext cx="10869386" cy="4615770"/>
          </a:xfrm>
        </p:spPr>
        <p:txBody>
          <a:bodyPr/>
          <a:lstStyle/>
          <a:p>
            <a:r>
              <a:rPr lang="en-GB" sz="2000" dirty="0"/>
              <a:t>E</a:t>
            </a:r>
            <a:r>
              <a:rPr lang="en-GB" sz="2000" dirty="0" smtClean="0"/>
              <a:t>xamples in INTERFACE: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err="1" smtClean="0"/>
              <a:t>METROLOGYASST_PulseWeight</a:t>
            </a:r>
            <a:r>
              <a:rPr lang="en-GB" sz="1800" dirty="0" smtClean="0"/>
              <a:t> description: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/>
              <a:t>Volume represented by one pulse in ml. If this is zero pulse output will not be </a:t>
            </a:r>
            <a:r>
              <a:rPr lang="en-GB" sz="1600" dirty="0" smtClean="0"/>
              <a:t>enabled (</a:t>
            </a:r>
            <a:r>
              <a:rPr lang="en-GB" sz="1600" dirty="0" smtClean="0">
                <a:solidFill>
                  <a:srgbClr val="FF0000"/>
                </a:solidFill>
              </a:rPr>
              <a:t>until version 101</a:t>
            </a:r>
            <a:r>
              <a:rPr lang="en-GB" sz="1600" dirty="0" smtClean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/>
              <a:t>Volume represented by one pulse. Units of (2^-5)ml. If this is zero pulse output will not be </a:t>
            </a:r>
            <a:r>
              <a:rPr lang="en-GB" sz="1600" dirty="0" smtClean="0"/>
              <a:t>enabled (</a:t>
            </a:r>
            <a:r>
              <a:rPr lang="en-GB" sz="1600" dirty="0" smtClean="0">
                <a:solidFill>
                  <a:srgbClr val="FF0000"/>
                </a:solidFill>
              </a:rPr>
              <a:t>from version 102</a:t>
            </a:r>
            <a:r>
              <a:rPr lang="en-GB" sz="16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err="1" smtClean="0"/>
              <a:t>METROLOGYASST_PulseMode</a:t>
            </a:r>
            <a:r>
              <a:rPr lang="en-GB" sz="1800" dirty="0" smtClean="0"/>
              <a:t> </a:t>
            </a:r>
            <a:r>
              <a:rPr lang="en-GB" sz="1800" dirty="0"/>
              <a:t>description: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 smtClean="0"/>
              <a:t>The </a:t>
            </a:r>
            <a:r>
              <a:rPr lang="en-GB" sz="1600" dirty="0"/>
              <a:t>way pulses are output on the two available channels. This is an enum of type </a:t>
            </a:r>
            <a:r>
              <a:rPr lang="en-GB" sz="1600" dirty="0" err="1" smtClean="0"/>
              <a:t>pulse_mode_t</a:t>
            </a:r>
            <a:r>
              <a:rPr lang="en-GB" sz="1600" dirty="0" smtClean="0"/>
              <a:t> – </a:t>
            </a:r>
            <a:r>
              <a:rPr lang="en-GB" sz="1600" dirty="0" smtClean="0">
                <a:solidFill>
                  <a:srgbClr val="FF0000"/>
                </a:solidFill>
              </a:rPr>
              <a:t>what is </a:t>
            </a:r>
            <a:r>
              <a:rPr lang="en-GB" sz="1600" dirty="0" err="1" smtClean="0">
                <a:solidFill>
                  <a:srgbClr val="FF0000"/>
                </a:solidFill>
              </a:rPr>
              <a:t>pulse_mode_t</a:t>
            </a:r>
            <a:r>
              <a:rPr lang="en-GB" sz="1600" dirty="0" smtClean="0">
                <a:solidFill>
                  <a:srgbClr val="FF0000"/>
                </a:solidFill>
              </a:rPr>
              <a:t>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/>
              <a:t>POWERMON</a:t>
            </a:r>
            <a:r>
              <a:rPr lang="en-GB" sz="1800" dirty="0"/>
              <a:t>_ </a:t>
            </a:r>
            <a:r>
              <a:rPr lang="en-GB" sz="1800" dirty="0" err="1"/>
              <a:t>TotalUsedCharge</a:t>
            </a:r>
            <a:r>
              <a:rPr lang="en-GB" sz="1800" dirty="0"/>
              <a:t> </a:t>
            </a:r>
            <a:r>
              <a:rPr lang="en-GB" sz="1800" dirty="0" smtClean="0"/>
              <a:t>description:</a:t>
            </a:r>
            <a:endParaRPr lang="en-GB" sz="18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/>
              <a:t>Accumulated charge used in </a:t>
            </a:r>
            <a:r>
              <a:rPr lang="en-GB" sz="1600" dirty="0" err="1" smtClean="0"/>
              <a:t>uAs</a:t>
            </a:r>
            <a:r>
              <a:rPr lang="en-GB" sz="1600" dirty="0" smtClean="0"/>
              <a:t> – </a:t>
            </a:r>
            <a:r>
              <a:rPr lang="en-GB" sz="1600" dirty="0" smtClean="0">
                <a:solidFill>
                  <a:srgbClr val="FF0000"/>
                </a:solidFill>
              </a:rPr>
              <a:t>Software cannot get the scaling in machine readable format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/>
              <a:t>GENESISFLOW_ FirstHitLvlUp1 description: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/>
              <a:t>The first hit level in the upstream direction for channel 1, units of </a:t>
            </a:r>
            <a:r>
              <a:rPr lang="en-GB" sz="1600" dirty="0" smtClean="0"/>
              <a:t>0.88mV</a:t>
            </a:r>
            <a:r>
              <a:rPr lang="en-GB" sz="1600" dirty="0"/>
              <a:t> – </a:t>
            </a:r>
            <a:r>
              <a:rPr lang="en-GB" sz="1600" dirty="0">
                <a:solidFill>
                  <a:srgbClr val="FF0000"/>
                </a:solidFill>
              </a:rPr>
              <a:t>Software cannot get the scaling in machine readable format</a:t>
            </a:r>
            <a:endParaRPr lang="en-GB" sz="1600" dirty="0" smtClean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Description of Problem - Examples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518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sz="2000" dirty="0" smtClean="0"/>
              <a:t>Interface requirements: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/>
              <a:t>Unambiguous definition of usage </a:t>
            </a:r>
            <a:r>
              <a:rPr lang="en-GB" sz="1800" smtClean="0"/>
              <a:t>of registers</a:t>
            </a:r>
            <a:endParaRPr lang="en-GB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/>
              <a:t>Additional SI-Units as base for Input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/>
              <a:t>Scale to convert from SI-Units to register-raw-values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/>
              <a:t>Needed to be 100% machine readable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800" dirty="0"/>
          </a:p>
          <a:p>
            <a:r>
              <a:rPr lang="en-GB" sz="2000" dirty="0" smtClean="0"/>
              <a:t>Advantage: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smtClean="0"/>
              <a:t>New parameters without functional change could be directly passed through by the Software without any code change</a:t>
            </a:r>
            <a:endParaRPr lang="en-GB" sz="18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Search for Solutions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2365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tbd</a:t>
            </a:r>
            <a:endParaRPr lang="en-GB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Responsibilities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8067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2BBE21BD33604D8CC1A0092D5A3105" ma:contentTypeVersion="14" ma:contentTypeDescription="Create a new document." ma:contentTypeScope="" ma:versionID="fbdbfd7a66f7c81888b4ca02358efb9f">
  <xsd:schema xmlns:xsd="http://www.w3.org/2001/XMLSchema" xmlns:xs="http://www.w3.org/2001/XMLSchema" xmlns:p="http://schemas.microsoft.com/office/2006/metadata/properties" xmlns:ns2="44ec6800-ca4e-465e-a66c-d764c6d51782" xmlns:ns3="f12a0c1b-2c2e-4d3f-b0c3-f18b760a226a" targetNamespace="http://schemas.microsoft.com/office/2006/metadata/properties" ma:root="true" ma:fieldsID="bfeca209b4f4379f42fbaf4154a0dac0" ns2:_="" ns3:_="">
    <xsd:import namespace="44ec6800-ca4e-465e-a66c-d764c6d51782"/>
    <xsd:import namespace="f12a0c1b-2c2e-4d3f-b0c3-f18b760a22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ec6800-ca4e-465e-a66c-d764c6d517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1934200a-e575-48ad-97ba-4b0c9caf94d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2a0c1b-2c2e-4d3f-b0c3-f18b760a226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cf4c52a3-9998-4cd6-9fe6-86132f3aff9e}" ma:internalName="TaxCatchAll" ma:showField="CatchAllData" ma:web="f12a0c1b-2c2e-4d3f-b0c3-f18b760a22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4ec6800-ca4e-465e-a66c-d764c6d51782">
      <Terms xmlns="http://schemas.microsoft.com/office/infopath/2007/PartnerControls"/>
    </lcf76f155ced4ddcb4097134ff3c332f>
    <TaxCatchAll xmlns="f12a0c1b-2c2e-4d3f-b0c3-f18b760a226a" xsi:nil="true"/>
  </documentManagement>
</p:properties>
</file>

<file path=customXml/itemProps1.xml><?xml version="1.0" encoding="utf-8"?>
<ds:datastoreItem xmlns:ds="http://schemas.openxmlformats.org/officeDocument/2006/customXml" ds:itemID="{3568DCFD-B4A5-4568-AE1E-6946C6E088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ec6800-ca4e-465e-a66c-d764c6d51782"/>
    <ds:schemaRef ds:uri="f12a0c1b-2c2e-4d3f-b0c3-f18b760a22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6A1C49E-8D0A-4B53-8BB0-F6AA6AD84C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987FC7-6ED1-45EE-A3FF-9617C18CB7A1}">
  <ds:schemaRefs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44ec6800-ca4e-465e-a66c-d764c6d51782"/>
    <ds:schemaRef ds:uri="http://schemas.openxmlformats.org/package/2006/metadata/core-properties"/>
    <ds:schemaRef ds:uri="http://purl.org/dc/terms/"/>
    <ds:schemaRef ds:uri="f12a0c1b-2c2e-4d3f-b0c3-f18b760a226a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379</Words>
  <Application>Microsoft Office PowerPoint</Application>
  <PresentationFormat>Benutzerdefiniert</PresentationFormat>
  <Paragraphs>61</Paragraphs>
  <Slides>9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9</vt:i4>
      </vt:variant>
    </vt:vector>
  </HeadingPairs>
  <TitlesOfParts>
    <vt:vector size="11" baseType="lpstr">
      <vt:lpstr>Office</vt:lpstr>
      <vt:lpstr>Benutzerdefiniertes Design</vt:lpstr>
      <vt:lpstr>Cordonel Parametrization Risks and Uncertainties</vt:lpstr>
      <vt:lpstr>Agenda</vt:lpstr>
      <vt:lpstr>Reason for Meeting</vt:lpstr>
      <vt:lpstr>History</vt:lpstr>
      <vt:lpstr>Description of Problem – Actual Workflow</vt:lpstr>
      <vt:lpstr>Description of Problem</vt:lpstr>
      <vt:lpstr>Description of Problem - Examples</vt:lpstr>
      <vt:lpstr>Search for Solutions</vt:lpstr>
      <vt:lpstr>Responsibilities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Teller, Nicolas - Xylem</dc:creator>
  <cp:lastModifiedBy>Thomas</cp:lastModifiedBy>
  <cp:revision>128</cp:revision>
  <dcterms:created xsi:type="dcterms:W3CDTF">2022-10-18T08:49:52Z</dcterms:created>
  <dcterms:modified xsi:type="dcterms:W3CDTF">2023-09-28T11:04:24Z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0x010100762BBE21BD33604D8CC1A0092D5A3105</vt:lpwstr>
  </property>
  <property fmtid="{D5CDD505-2E9C-101B-9397-08002B2CF9AE}" pid="3" name="MediaServiceImageTags">
    <vt:lpwstr/>
  </property>
</Properties>
</file>